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63" r:id="rId6"/>
    <p:sldId id="258" r:id="rId7"/>
    <p:sldId id="261" r:id="rId8"/>
    <p:sldId id="259" r:id="rId9"/>
    <p:sldId id="262" r:id="rId10"/>
    <p:sldId id="260" r:id="rId11"/>
    <p:sldId id="265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2.jpe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xroads.virginia.edu/~cap/PENN/pnplan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Human Geography</a:t>
            </a:r>
            <a:br>
              <a:rPr lang="en-US" dirty="0" smtClean="0"/>
            </a:br>
            <a:r>
              <a:rPr lang="en-US" dirty="0" smtClean="0"/>
              <a:t>Research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3" y="3724074"/>
            <a:ext cx="9179903" cy="1947053"/>
          </a:xfrm>
        </p:spPr>
        <p:txBody>
          <a:bodyPr>
            <a:normAutofit/>
          </a:bodyPr>
          <a:lstStyle/>
          <a:p>
            <a:pPr algn="l"/>
            <a:r>
              <a:rPr lang="en-US" sz="1900" cap="none" dirty="0" smtClean="0"/>
              <a:t>CR 1: Rose-redwood, R. &amp; L. </a:t>
            </a:r>
            <a:r>
              <a:rPr lang="en-US" sz="1900" cap="none" dirty="0" err="1" smtClean="0"/>
              <a:t>Kadonaga</a:t>
            </a:r>
            <a:r>
              <a:rPr lang="en-US" sz="1900" cap="none" dirty="0" smtClean="0"/>
              <a:t> (2016). “The corner of avenue A and twenty-third street”: geographies of street numbering in the united states, the professional geographer 68(1): 39-52. </a:t>
            </a:r>
            <a:endParaRPr lang="en-US" sz="1900" cap="none" dirty="0" smtClean="0">
              <a:latin typeface="Calibri" panose="020F0502020204030204" pitchFamily="34" charset="0"/>
              <a:ea typeface="Times New Roman" panose="02020603050405020304" pitchFamily="18" charset="0"/>
              <a:cs typeface="Helvetica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70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Describe a critical review paper</a:t>
            </a:r>
          </a:p>
          <a:p>
            <a:r>
              <a:rPr lang="en-US" dirty="0" smtClean="0"/>
              <a:t>Identify different street plans and numbering </a:t>
            </a:r>
          </a:p>
          <a:p>
            <a:r>
              <a:rPr lang="en-US" dirty="0" smtClean="0"/>
              <a:t>Engage in discussion of empirical research article (30 minutes)</a:t>
            </a:r>
          </a:p>
          <a:p>
            <a:pPr lvl="1"/>
            <a:r>
              <a:rPr lang="en-US" dirty="0" smtClean="0"/>
              <a:t>Groups of 4 </a:t>
            </a:r>
          </a:p>
          <a:p>
            <a:pPr lvl="1"/>
            <a:r>
              <a:rPr lang="en-US" dirty="0" smtClean="0"/>
              <a:t>Pick leader</a:t>
            </a:r>
          </a:p>
          <a:p>
            <a:pPr lvl="1"/>
            <a:r>
              <a:rPr lang="en-US" dirty="0" smtClean="0"/>
              <a:t>Pick note taker</a:t>
            </a:r>
          </a:p>
          <a:p>
            <a:r>
              <a:rPr lang="en-US" dirty="0" smtClean="0"/>
              <a:t>Reflect on Discussion Questions in Debriefing (20-25 minutes)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28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67000" y="3959750"/>
            <a:ext cx="1427922" cy="12801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097078" y="5336650"/>
            <a:ext cx="1484244" cy="13106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06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209" y="469206"/>
            <a:ext cx="8876521" cy="551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2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63" y="432815"/>
            <a:ext cx="7620000" cy="53911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7329" y="148475"/>
            <a:ext cx="3561729" cy="53523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31095" y="5500800"/>
            <a:ext cx="3314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 by J. Smith for </a:t>
            </a:r>
            <a:r>
              <a:rPr lang="en-US" dirty="0" smtClean="0"/>
              <a:t>GPTMC, </a:t>
            </a:r>
            <a:r>
              <a:rPr lang="en-US" dirty="0" err="1" smtClean="0"/>
              <a:t>GoMag</a:t>
            </a:r>
            <a:r>
              <a:rPr lang="en-US" dirty="0" smtClean="0"/>
              <a:t> 2007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8174" y="6147131"/>
            <a:ext cx="744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Thomas Holme - </a:t>
            </a:r>
            <a:r>
              <a:rPr lang="fi-FI" dirty="0">
                <a:hlinkClick r:id="rId4"/>
              </a:rPr>
              <a:t>http://xroads.virginia.edu/~cap/PENN/pnplan.html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58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43" y="0"/>
            <a:ext cx="9519812" cy="617129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22400" y="6373091"/>
            <a:ext cx="9523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Grid pattern and naming: numbered north-south streets, names of trees east-west streets.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15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417458" y="5246937"/>
            <a:ext cx="41101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Greatest Grid: The Master Plan for Manhattan, 1811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3" y="0"/>
            <a:ext cx="10459424" cy="78668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04341" y="5246937"/>
            <a:ext cx="2690371" cy="1477328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Jaffe, 2011, </a:t>
            </a:r>
            <a:r>
              <a:rPr lang="en-US" i="1" dirty="0" err="1" smtClean="0"/>
              <a:t>CityLab</a:t>
            </a:r>
            <a:r>
              <a:rPr lang="en-US" i="1" dirty="0"/>
              <a:t> https://www.citylab.com/design/2011/11/visual-history-manhattans-grid/541/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43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3418"/>
            <a:ext cx="5565649" cy="441834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5151" y="5663318"/>
            <a:ext cx="5402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Wikimedia </a:t>
            </a:r>
            <a:r>
              <a:rPr lang="en-US" dirty="0" smtClean="0"/>
              <a:t>Commons, Accessed 2019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43419" y="4696794"/>
            <a:ext cx="654858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CITY OF ANGLES</a:t>
            </a:r>
            <a:r>
              <a:rPr lang="en-US" dirty="0" smtClean="0"/>
              <a:t> The street grid gave developers and, later, tourists order, access and predictability. It has proved surprisingly resilient, accommodating motor vehicles and Central Park.</a:t>
            </a:r>
            <a:br>
              <a:rPr lang="en-US" dirty="0" smtClean="0"/>
            </a:br>
            <a:r>
              <a:rPr lang="en-US" dirty="0" smtClean="0"/>
              <a:t>Credit Todd </a:t>
            </a:r>
            <a:r>
              <a:rPr lang="en-US" dirty="0" err="1" smtClean="0"/>
              <a:t>Heisler</a:t>
            </a:r>
            <a:r>
              <a:rPr lang="en-US" dirty="0" smtClean="0"/>
              <a:t>/The New York Times </a:t>
            </a:r>
          </a:p>
          <a:p>
            <a:r>
              <a:rPr lang="en-US" dirty="0"/>
              <a:t>Roberts 2011 https://www.nytimes.com/2011/03/21/nyregion/21grid.html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194" y="439983"/>
            <a:ext cx="6374047" cy="424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25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819" y="184728"/>
            <a:ext cx="9141502" cy="48601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27928" y="5172363"/>
            <a:ext cx="78412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Grid pattern: At </a:t>
            </a:r>
            <a:r>
              <a:rPr lang="en-US" dirty="0"/>
              <a:t>its center is the US Capitol. The streets running north and south are numbered, and the east-west streets are lettered beginning at the Capitol and extending in both directions</a:t>
            </a:r>
            <a:r>
              <a:rPr lang="en-US" dirty="0" smtClean="0"/>
              <a:t>. </a:t>
            </a:r>
            <a:r>
              <a:rPr lang="en-US" i="1" dirty="0"/>
              <a:t>Washingtonian </a:t>
            </a:r>
            <a:r>
              <a:rPr lang="en-US" dirty="0" smtClean="0"/>
              <a:t>2008. </a:t>
            </a:r>
            <a:r>
              <a:rPr lang="en-US" i="1" dirty="0" smtClean="0"/>
              <a:t>https</a:t>
            </a:r>
            <a:r>
              <a:rPr lang="en-US" i="1" dirty="0"/>
              <a:t>://www.washingtonian.com/2008/02/22/driving-in-dc-a-crash-course-on-the-grid-system/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4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615796CAD09D4C886F84E4710DF2B3" ma:contentTypeVersion="13" ma:contentTypeDescription="Create a new document." ma:contentTypeScope="" ma:versionID="2aa46f78043ee25f57ce436e09b119c5">
  <xsd:schema xmlns:xsd="http://www.w3.org/2001/XMLSchema" xmlns:xs="http://www.w3.org/2001/XMLSchema" xmlns:p="http://schemas.microsoft.com/office/2006/metadata/properties" xmlns:ns3="a1d3b6f6-8bf3-4197-908b-d3022b4be06e" xmlns:ns4="e3199372-515c-4b7b-9a84-3924b9bd3a92" targetNamespace="http://schemas.microsoft.com/office/2006/metadata/properties" ma:root="true" ma:fieldsID="fbec41b237a2b622381e3b7f409534e6" ns3:_="" ns4:_="">
    <xsd:import namespace="a1d3b6f6-8bf3-4197-908b-d3022b4be06e"/>
    <xsd:import namespace="e3199372-515c-4b7b-9a84-3924b9bd3a92"/>
    <xsd:element name="properties">
      <xsd:complexType>
        <xsd:sequence>
          <xsd:element name="documentManagement">
            <xsd:complexType>
              <xsd:all>
                <xsd:element ref="ns3:SharedWithDetails" minOccurs="0"/>
                <xsd:element ref="ns3:SharingHintHash" minOccurs="0"/>
                <xsd:element ref="ns3:SharedWithUsers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3b6f6-8bf3-4197-908b-d3022b4be06e" elementFormDefault="qualified">
    <xsd:import namespace="http://schemas.microsoft.com/office/2006/documentManagement/types"/>
    <xsd:import namespace="http://schemas.microsoft.com/office/infopath/2007/PartnerControls"/>
    <xsd:element name="SharedWithDetails" ma:index="8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9" nillable="true" ma:displayName="Sharing Hint Hash" ma:hidden="true" ma:internalName="SharingHintHash" ma:readOnly="true">
      <xsd:simpleType>
        <xsd:restriction base="dms:Text"/>
      </xsd:simpleType>
    </xsd:element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199372-515c-4b7b-9a84-3924b9bd3a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9350834-59CE-4FBC-BC14-35F950F263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1d3b6f6-8bf3-4197-908b-d3022b4be06e"/>
    <ds:schemaRef ds:uri="e3199372-515c-4b7b-9a84-3924b9bd3a9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AEC33A-03A4-4DD7-A5BA-8AD68F49AD6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B327E4A-16D7-4A56-844E-F432CD94F011}">
  <ds:schemaRefs>
    <ds:schemaRef ds:uri="http://purl.org/dc/terms/"/>
    <ds:schemaRef ds:uri="http://schemas.microsoft.com/office/2006/documentManagement/types"/>
    <ds:schemaRef ds:uri="a1d3b6f6-8bf3-4197-908b-d3022b4be06e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e3199372-515c-4b7b-9a84-3924b9bd3a92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171</TotalTime>
  <Words>215</Words>
  <Application>Microsoft Office PowerPoint</Application>
  <PresentationFormat>Widescreen</PresentationFormat>
  <Paragraphs>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Helvetica</vt:lpstr>
      <vt:lpstr>Rockwell</vt:lpstr>
      <vt:lpstr>Times New Roman</vt:lpstr>
      <vt:lpstr>Gallery</vt:lpstr>
      <vt:lpstr> Human Geography Research </vt:lpstr>
      <vt:lpstr>Learning 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CSULB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Christine Jocoy</dc:creator>
  <cp:lastModifiedBy>Christine Jocoy</cp:lastModifiedBy>
  <cp:revision>8</cp:revision>
  <dcterms:created xsi:type="dcterms:W3CDTF">2019-09-09T06:20:00Z</dcterms:created>
  <dcterms:modified xsi:type="dcterms:W3CDTF">2019-09-09T19:05:38Z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0x01010029615796CAD09D4C886F84E4710DF2B3</vt:lpwstr>
  </property>
</Properties>
</file>

<file path=docProps/thumbnail.jpeg>
</file>